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bookmarkIdSeed="2">
  <p:sldMasterIdLst>
    <p:sldMasterId id="2147483781" r:id="rId1"/>
  </p:sldMasterIdLst>
  <p:notesMasterIdLst>
    <p:notesMasterId r:id="rId9"/>
  </p:notesMasterIdLst>
  <p:handoutMasterIdLst>
    <p:handoutMasterId r:id="rId10"/>
  </p:handoutMasterIdLst>
  <p:sldIdLst>
    <p:sldId id="257" r:id="rId2"/>
    <p:sldId id="305" r:id="rId3"/>
    <p:sldId id="304" r:id="rId4"/>
    <p:sldId id="306" r:id="rId5"/>
    <p:sldId id="307" r:id="rId6"/>
    <p:sldId id="308" r:id="rId7"/>
    <p:sldId id="309" r:id="rId8"/>
  </p:sldIdLst>
  <p:sldSz cx="9144000" cy="6858000" type="screen4x3"/>
  <p:notesSz cx="6858000" cy="9945688"/>
  <p:defaultTextStyle>
    <a:defPPr>
      <a:defRPr lang="en-US"/>
    </a:defPPr>
    <a:lvl1pPr algn="l" rtl="0" fontAlgn="base">
      <a:spcBef>
        <a:spcPct val="0"/>
      </a:spcBef>
      <a:spcAft>
        <a:spcPct val="0"/>
      </a:spcAft>
      <a:defRPr sz="2800" kern="1200">
        <a:solidFill>
          <a:srgbClr val="000000"/>
        </a:solidFill>
        <a:latin typeface="Gill Sans"/>
        <a:ea typeface="+mn-ea"/>
        <a:cs typeface="Arial" pitchFamily="34" charset="0"/>
        <a:sym typeface="Gill Sans"/>
      </a:defRPr>
    </a:lvl1pPr>
    <a:lvl2pPr marL="457200" algn="l" rtl="0" fontAlgn="base">
      <a:spcBef>
        <a:spcPct val="0"/>
      </a:spcBef>
      <a:spcAft>
        <a:spcPct val="0"/>
      </a:spcAft>
      <a:defRPr sz="2800" kern="1200">
        <a:solidFill>
          <a:srgbClr val="000000"/>
        </a:solidFill>
        <a:latin typeface="Gill Sans"/>
        <a:ea typeface="+mn-ea"/>
        <a:cs typeface="Arial" pitchFamily="34" charset="0"/>
        <a:sym typeface="Gill Sans"/>
      </a:defRPr>
    </a:lvl2pPr>
    <a:lvl3pPr marL="914400" algn="l" rtl="0" fontAlgn="base">
      <a:spcBef>
        <a:spcPct val="0"/>
      </a:spcBef>
      <a:spcAft>
        <a:spcPct val="0"/>
      </a:spcAft>
      <a:defRPr sz="2800" kern="1200">
        <a:solidFill>
          <a:srgbClr val="000000"/>
        </a:solidFill>
        <a:latin typeface="Gill Sans"/>
        <a:ea typeface="+mn-ea"/>
        <a:cs typeface="Arial" pitchFamily="34" charset="0"/>
        <a:sym typeface="Gill Sans"/>
      </a:defRPr>
    </a:lvl3pPr>
    <a:lvl4pPr marL="1371600" algn="l" rtl="0" fontAlgn="base">
      <a:spcBef>
        <a:spcPct val="0"/>
      </a:spcBef>
      <a:spcAft>
        <a:spcPct val="0"/>
      </a:spcAft>
      <a:defRPr sz="2800" kern="1200">
        <a:solidFill>
          <a:srgbClr val="000000"/>
        </a:solidFill>
        <a:latin typeface="Gill Sans"/>
        <a:ea typeface="+mn-ea"/>
        <a:cs typeface="Arial" pitchFamily="34" charset="0"/>
        <a:sym typeface="Gill Sans"/>
      </a:defRPr>
    </a:lvl4pPr>
    <a:lvl5pPr marL="1828800" algn="l" rtl="0" fontAlgn="base">
      <a:spcBef>
        <a:spcPct val="0"/>
      </a:spcBef>
      <a:spcAft>
        <a:spcPct val="0"/>
      </a:spcAft>
      <a:defRPr sz="2800" kern="1200">
        <a:solidFill>
          <a:srgbClr val="000000"/>
        </a:solidFill>
        <a:latin typeface="Gill Sans"/>
        <a:ea typeface="+mn-ea"/>
        <a:cs typeface="Arial" pitchFamily="34" charset="0"/>
        <a:sym typeface="Gill Sans"/>
      </a:defRPr>
    </a:lvl5pPr>
    <a:lvl6pPr marL="2286000" algn="l" defTabSz="914400" rtl="0" eaLnBrk="1" latinLnBrk="0" hangingPunct="1">
      <a:defRPr sz="2800" kern="1200">
        <a:solidFill>
          <a:srgbClr val="000000"/>
        </a:solidFill>
        <a:latin typeface="Gill Sans"/>
        <a:ea typeface="+mn-ea"/>
        <a:cs typeface="Arial" pitchFamily="34" charset="0"/>
        <a:sym typeface="Gill Sans"/>
      </a:defRPr>
    </a:lvl6pPr>
    <a:lvl7pPr marL="2743200" algn="l" defTabSz="914400" rtl="0" eaLnBrk="1" latinLnBrk="0" hangingPunct="1">
      <a:defRPr sz="2800" kern="1200">
        <a:solidFill>
          <a:srgbClr val="000000"/>
        </a:solidFill>
        <a:latin typeface="Gill Sans"/>
        <a:ea typeface="+mn-ea"/>
        <a:cs typeface="Arial" pitchFamily="34" charset="0"/>
        <a:sym typeface="Gill Sans"/>
      </a:defRPr>
    </a:lvl7pPr>
    <a:lvl8pPr marL="3200400" algn="l" defTabSz="914400" rtl="0" eaLnBrk="1" latinLnBrk="0" hangingPunct="1">
      <a:defRPr sz="2800" kern="1200">
        <a:solidFill>
          <a:srgbClr val="000000"/>
        </a:solidFill>
        <a:latin typeface="Gill Sans"/>
        <a:ea typeface="+mn-ea"/>
        <a:cs typeface="Arial" pitchFamily="34" charset="0"/>
        <a:sym typeface="Gill Sans"/>
      </a:defRPr>
    </a:lvl8pPr>
    <a:lvl9pPr marL="3657600" algn="l" defTabSz="914400" rtl="0" eaLnBrk="1" latinLnBrk="0" hangingPunct="1">
      <a:defRPr sz="2800" kern="1200">
        <a:solidFill>
          <a:srgbClr val="000000"/>
        </a:solidFill>
        <a:latin typeface="Gill Sans"/>
        <a:ea typeface="+mn-ea"/>
        <a:cs typeface="Arial" pitchFamily="34" charset="0"/>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969696"/>
    <a:srgbClr val="D40623"/>
    <a:srgbClr val="FF33CC"/>
    <a:srgbClr val="171717"/>
    <a:srgbClr val="0A0A0A"/>
    <a:srgbClr val="A57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7" autoAdjust="0"/>
  </p:normalViewPr>
  <p:slideViewPr>
    <p:cSldViewPr>
      <p:cViewPr varScale="1">
        <p:scale>
          <a:sx n="113" d="100"/>
          <a:sy n="113" d="100"/>
        </p:scale>
        <p:origin x="-15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62" y="-10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AC548B9-370D-44B4-9845-1D074739EF0C}" type="datetimeFigureOut">
              <a:rPr lang="de-DE" smtClean="0"/>
              <a:t>05.11.2012</a:t>
            </a:fld>
            <a:endParaRPr lang="de-DE"/>
          </a:p>
        </p:txBody>
      </p:sp>
      <p:sp>
        <p:nvSpPr>
          <p:cNvPr id="4" name="Fußzeilenplatzhalt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7A79833F-012C-4107-9051-7381BB412E99}" type="slidenum">
              <a:rPr lang="de-DE" smtClean="0"/>
              <a:t>‹#›</a:t>
            </a:fld>
            <a:endParaRPr lang="de-DE"/>
          </a:p>
        </p:txBody>
      </p:sp>
    </p:spTree>
    <p:extLst>
      <p:ext uri="{BB962C8B-B14F-4D97-AF65-F5344CB8AC3E}">
        <p14:creationId xmlns:p14="http://schemas.microsoft.com/office/powerpoint/2010/main" val="3970509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Gill Sans" charset="0"/>
                <a:cs typeface="+mn-cs"/>
                <a:sym typeface="Gill Sans" charset="0"/>
              </a:defRPr>
            </a:lvl1pPr>
          </a:lstStyle>
          <a:p>
            <a:pPr>
              <a:defRPr/>
            </a:pPr>
            <a:endParaRPr lang="de-AT"/>
          </a:p>
        </p:txBody>
      </p:sp>
      <p:sp>
        <p:nvSpPr>
          <p:cNvPr id="93187" name="Rectangle 3"/>
          <p:cNvSpPr>
            <a:spLocks noGrp="1" noChangeArrowheads="1"/>
          </p:cNvSpPr>
          <p:nvPr>
            <p:ph type="dt" idx="1"/>
          </p:nvPr>
        </p:nvSpPr>
        <p:spPr bwMode="auto">
          <a:xfrm>
            <a:off x="3884613"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Gill Sans" charset="0"/>
                <a:cs typeface="+mn-cs"/>
                <a:sym typeface="Gill Sans" charset="0"/>
              </a:defRPr>
            </a:lvl1pPr>
          </a:lstStyle>
          <a:p>
            <a:pPr>
              <a:defRPr/>
            </a:pPr>
            <a:endParaRPr lang="de-AT"/>
          </a:p>
        </p:txBody>
      </p:sp>
      <p:sp>
        <p:nvSpPr>
          <p:cNvPr id="7373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685800" y="4724202"/>
            <a:ext cx="5486400" cy="4475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93190" name="Rectangle 6"/>
          <p:cNvSpPr>
            <a:spLocks noGrp="1" noChangeArrowheads="1"/>
          </p:cNvSpPr>
          <p:nvPr>
            <p:ph type="ftr" sz="quarter" idx="4"/>
          </p:nvPr>
        </p:nvSpPr>
        <p:spPr bwMode="auto">
          <a:xfrm>
            <a:off x="0" y="9446678"/>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Gill Sans" charset="0"/>
                <a:cs typeface="+mn-cs"/>
                <a:sym typeface="Gill Sans" charset="0"/>
              </a:defRPr>
            </a:lvl1pPr>
          </a:lstStyle>
          <a:p>
            <a:pPr>
              <a:defRPr/>
            </a:pPr>
            <a:endParaRPr lang="de-AT"/>
          </a:p>
        </p:txBody>
      </p:sp>
      <p:sp>
        <p:nvSpPr>
          <p:cNvPr id="93191" name="Rectangle 7"/>
          <p:cNvSpPr>
            <a:spLocks noGrp="1" noChangeArrowheads="1"/>
          </p:cNvSpPr>
          <p:nvPr>
            <p:ph type="sldNum" sz="quarter" idx="5"/>
          </p:nvPr>
        </p:nvSpPr>
        <p:spPr bwMode="auto">
          <a:xfrm>
            <a:off x="3884613" y="9446678"/>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Gill Sans" charset="0"/>
                <a:cs typeface="+mn-cs"/>
                <a:sym typeface="Gill Sans" charset="0"/>
              </a:defRPr>
            </a:lvl1pPr>
          </a:lstStyle>
          <a:p>
            <a:pPr>
              <a:defRPr/>
            </a:pPr>
            <a:fld id="{86BD9063-16E2-41EB-A7F2-4701CC494931}" type="slidenum">
              <a:rPr lang="de-AT"/>
              <a:pPr>
                <a:defRPr/>
              </a:pPr>
              <a:t>‹#›</a:t>
            </a:fld>
            <a:endParaRPr lang="de-AT"/>
          </a:p>
        </p:txBody>
      </p:sp>
    </p:spTree>
    <p:extLst>
      <p:ext uri="{BB962C8B-B14F-4D97-AF65-F5344CB8AC3E}">
        <p14:creationId xmlns:p14="http://schemas.microsoft.com/office/powerpoint/2010/main" val="47173198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1</a:t>
            </a:fld>
            <a:endParaRPr lang="de-AT"/>
          </a:p>
        </p:txBody>
      </p:sp>
    </p:spTree>
    <p:extLst>
      <p:ext uri="{BB962C8B-B14F-4D97-AF65-F5344CB8AC3E}">
        <p14:creationId xmlns:p14="http://schemas.microsoft.com/office/powerpoint/2010/main" val="24406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is a polygonal model in the Domitilla Catacombe textured with our</a:t>
            </a:r>
            <a:r>
              <a:rPr lang="de-DE" baseline="0" dirty="0" smtClean="0"/>
              <a:t> </a:t>
            </a:r>
            <a:r>
              <a:rPr lang="de-DE" dirty="0" smtClean="0"/>
              <a:t>virtual texturing</a:t>
            </a:r>
            <a:r>
              <a:rPr lang="de-DE" baseline="0" dirty="0" smtClean="0"/>
              <a:t> algorithm. This model is placed inside the point cloud model of the catacomb, which you can see in the background.</a:t>
            </a:r>
            <a:endParaRPr lang="de-DE" dirty="0"/>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2</a:t>
            </a:fld>
            <a:endParaRPr lang="de-AT"/>
          </a:p>
        </p:txBody>
      </p:sp>
    </p:spTree>
    <p:extLst>
      <p:ext uri="{BB962C8B-B14F-4D97-AF65-F5344CB8AC3E}">
        <p14:creationId xmlns:p14="http://schemas.microsoft.com/office/powerpoint/2010/main" val="239368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What</a:t>
            </a:r>
            <a:r>
              <a:rPr lang="de-DE" baseline="0" dirty="0" smtClean="0"/>
              <a:t> is virtual texturing? It is an out-of-core texture management technique, which means that the whole texture resides on hard disk, and only the necessary parts (so called tiles) are streamed to graphics card memory when needed. This technique is useful in areas where textures are large and very detailed. One area is in computer games, where game designers strife to create ever more realistic virtual worlds, and for example buildings should not look all the same. Another area is cultural heritage documentation, where not computer genereated models but models of real monuments shall be shown. So we connected a technique that is used in computer games for documenting cultural heritage, and we combined it in an interactive application with our point cloud viewer.</a:t>
            </a:r>
            <a:endParaRPr lang="de-DE" dirty="0"/>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3</a:t>
            </a:fld>
            <a:endParaRPr lang="de-AT"/>
          </a:p>
        </p:txBody>
      </p:sp>
    </p:spTree>
    <p:extLst>
      <p:ext uri="{BB962C8B-B14F-4D97-AF65-F5344CB8AC3E}">
        <p14:creationId xmlns:p14="http://schemas.microsoft.com/office/powerpoint/2010/main" val="23936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These</a:t>
            </a:r>
            <a:r>
              <a:rPr lang="de-DE" baseline="0" dirty="0" smtClean="0"/>
              <a:t> two images shows how virtual texturing works in a scene. The textures are divided into tiles, and it is determined which tiles are visible for the current viewpoint. In the front the tiles are representing a higher level of detail, and in the back the tiles represent a lower level of detail. Not only the distance to the user determines the level of detail of the tiles, but also the angle at which the user looks at the objects surface.</a:t>
            </a:r>
            <a:endParaRPr lang="de-DE" dirty="0"/>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4</a:t>
            </a:fld>
            <a:endParaRPr lang="de-AT"/>
          </a:p>
        </p:txBody>
      </p:sp>
    </p:spTree>
    <p:extLst>
      <p:ext uri="{BB962C8B-B14F-4D97-AF65-F5344CB8AC3E}">
        <p14:creationId xmlns:p14="http://schemas.microsoft.com/office/powerpoint/2010/main" val="23936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ingredients for a virtual texturing</a:t>
            </a:r>
            <a:r>
              <a:rPr lang="de-DE" baseline="0" dirty="0" smtClean="0"/>
              <a:t> system are the following: first a virtual texture is necessary, which resides on disk. At the lowest level (this is the level with the original resolution of the images) it resembles a texture atlas. in a texture atlas all images are combined into one huge texture. This texture is then again divided into quadratic tiles, with a sidelength of for example 256 pixels. All tiles for one virtual texture have the same size. From this tiled texture atlas the mipmap chain is created, which is a sequence of ever smaller images always by a factor of 2, and down to the size of one tile. So the texure atlas plus the mipmap chain for the levels of detail make up the virtual texture. The tile determination system decides which tiles are necessary for the current view, and it does so for every pixel. The tile determination happens in a pre-render pass every frame. The tile streaming system uses the information from the tile determination pass to request the necessary tiles from hard disk if they are not currently available on the graphics card, and stores the tiles in the so called physical texture on graphics card memory. The last part is mapping the tiles that are on the graphics card to the geometry. Here a mapping from texture coordinates is necessary, because the geometry has texture coordinates that point into the virtual texture, and the tiles have new texture coordinates corresponding to the physical texture. This mapping is done with the pagetable texture, which stores the coordinates of the tiles in the physical texture.</a:t>
            </a:r>
            <a:endParaRPr lang="de-DE" dirty="0"/>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5</a:t>
            </a:fld>
            <a:endParaRPr lang="de-AT"/>
          </a:p>
        </p:txBody>
      </p:sp>
    </p:spTree>
    <p:extLst>
      <p:ext uri="{BB962C8B-B14F-4D97-AF65-F5344CB8AC3E}">
        <p14:creationId xmlns:p14="http://schemas.microsoft.com/office/powerpoint/2010/main" val="239368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Here the three</a:t>
            </a:r>
            <a:r>
              <a:rPr lang="de-DE" baseline="0" dirty="0" smtClean="0"/>
              <a:t> different textures that are used for the last step in the virtual texturing algorithm are shown in an overview. Pagetable texture is a 1:1 mapping of the tiles in the virtual texture to the texels in the pagetable texture. The pagetable texture stores the coordinates of the tiles in the physical texture, and the tiles are finally sampled from the pysical texture.</a:t>
            </a:r>
            <a:endParaRPr lang="de-DE" dirty="0"/>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6</a:t>
            </a:fld>
            <a:endParaRPr lang="de-AT"/>
          </a:p>
        </p:txBody>
      </p:sp>
    </p:spTree>
    <p:extLst>
      <p:ext uri="{BB962C8B-B14F-4D97-AF65-F5344CB8AC3E}">
        <p14:creationId xmlns:p14="http://schemas.microsoft.com/office/powerpoint/2010/main" val="239368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D9063-16E2-41EB-A7F2-4701CC494931}" type="slidenum">
              <a:rPr lang="de-AT" smtClean="0"/>
              <a:pPr>
                <a:defRPr/>
              </a:pPr>
              <a:t>7</a:t>
            </a:fld>
            <a:endParaRPr lang="de-AT"/>
          </a:p>
        </p:txBody>
      </p:sp>
    </p:spTree>
    <p:extLst>
      <p:ext uri="{BB962C8B-B14F-4D97-AF65-F5344CB8AC3E}">
        <p14:creationId xmlns:p14="http://schemas.microsoft.com/office/powerpoint/2010/main" val="239368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n">
    <p:spTree>
      <p:nvGrpSpPr>
        <p:cNvPr id="1" name=""/>
        <p:cNvGrpSpPr/>
        <p:nvPr/>
      </p:nvGrpSpPr>
      <p:grpSpPr>
        <a:xfrm>
          <a:off x="0" y="0"/>
          <a:ext cx="0" cy="0"/>
          <a:chOff x="0" y="0"/>
          <a:chExt cx="0" cy="0"/>
        </a:xfrm>
      </p:grpSpPr>
      <p:sp>
        <p:nvSpPr>
          <p:cNvPr id="17" name="Text Box 4"/>
          <p:cNvSpPr txBox="1">
            <a:spLocks noChangeArrowheads="1"/>
          </p:cNvSpPr>
          <p:nvPr userDrawn="1"/>
        </p:nvSpPr>
        <p:spPr bwMode="auto">
          <a:xfrm>
            <a:off x="142844" y="6581775"/>
            <a:ext cx="6629400" cy="276225"/>
          </a:xfrm>
          <a:prstGeom prst="rect">
            <a:avLst/>
          </a:prstGeom>
          <a:noFill/>
          <a:ln w="9525">
            <a:noFill/>
            <a:miter lim="800000"/>
            <a:headEnd/>
            <a:tailEnd/>
          </a:ln>
        </p:spPr>
        <p:txBody>
          <a:bodyPr>
            <a:spAutoFit/>
          </a:bodyPr>
          <a:lstStyle/>
          <a:p>
            <a:pPr>
              <a:spcBef>
                <a:spcPct val="50000"/>
              </a:spcBef>
              <a:defRPr/>
            </a:pPr>
            <a:r>
              <a:rPr lang="de-DE" sz="1200" dirty="0" smtClean="0">
                <a:solidFill>
                  <a:schemeClr val="bg1">
                    <a:lumMod val="85000"/>
                  </a:schemeClr>
                </a:solidFill>
                <a:latin typeface="Arial Unicode MS" pitchFamily="-107" charset="0"/>
                <a:ea typeface="ＭＳ Ｐゴシック" pitchFamily="-107" charset="-128"/>
              </a:rPr>
              <a:t>I.</a:t>
            </a:r>
            <a:r>
              <a:rPr lang="de-DE" sz="1200" baseline="0" dirty="0" smtClean="0">
                <a:solidFill>
                  <a:schemeClr val="bg1">
                    <a:lumMod val="85000"/>
                  </a:schemeClr>
                </a:solidFill>
                <a:latin typeface="Arial Unicode MS" pitchFamily="-107" charset="0"/>
                <a:ea typeface="ＭＳ Ｐゴシック" pitchFamily="-107" charset="-128"/>
              </a:rPr>
              <a:t> Mayer, C. Scheiblauer, J. A. Mayer: Virtual Texturing </a:t>
            </a:r>
            <a:r>
              <a:rPr lang="de-DE" sz="1200" baseline="0" dirty="0" err="1" smtClean="0">
                <a:solidFill>
                  <a:schemeClr val="bg1">
                    <a:lumMod val="85000"/>
                  </a:schemeClr>
                </a:solidFill>
                <a:latin typeface="Arial Unicode MS" pitchFamily="-107" charset="0"/>
                <a:ea typeface="ＭＳ Ｐゴシック" pitchFamily="-107" charset="-128"/>
              </a:rPr>
              <a:t>for</a:t>
            </a:r>
            <a:r>
              <a:rPr lang="de-DE" sz="1200" baseline="0" dirty="0" smtClean="0">
                <a:solidFill>
                  <a:schemeClr val="bg1">
                    <a:lumMod val="85000"/>
                  </a:schemeClr>
                </a:solidFill>
                <a:latin typeface="Arial Unicode MS" pitchFamily="-107" charset="0"/>
                <a:ea typeface="ＭＳ Ｐゴシック" pitchFamily="-107" charset="-128"/>
              </a:rPr>
              <a:t> </a:t>
            </a:r>
            <a:r>
              <a:rPr lang="de-DE" sz="1200" baseline="0" dirty="0" err="1" smtClean="0">
                <a:solidFill>
                  <a:schemeClr val="bg1">
                    <a:lumMod val="85000"/>
                  </a:schemeClr>
                </a:solidFill>
                <a:latin typeface="Arial Unicode MS" pitchFamily="-107" charset="0"/>
                <a:ea typeface="ＭＳ Ｐゴシック" pitchFamily="-107" charset="-128"/>
              </a:rPr>
              <a:t>the</a:t>
            </a:r>
            <a:r>
              <a:rPr lang="de-DE" sz="1200" baseline="0" dirty="0" smtClean="0">
                <a:solidFill>
                  <a:schemeClr val="bg1">
                    <a:lumMod val="85000"/>
                  </a:schemeClr>
                </a:solidFill>
                <a:latin typeface="Arial Unicode MS" pitchFamily="-107" charset="0"/>
                <a:ea typeface="ＭＳ Ｐゴシック" pitchFamily="-107" charset="-128"/>
              </a:rPr>
              <a:t> </a:t>
            </a:r>
            <a:r>
              <a:rPr lang="de-DE" sz="1200" baseline="0" dirty="0" err="1" smtClean="0">
                <a:solidFill>
                  <a:schemeClr val="bg1">
                    <a:lumMod val="85000"/>
                  </a:schemeClr>
                </a:solidFill>
                <a:latin typeface="Arial Unicode MS" pitchFamily="-107" charset="0"/>
                <a:ea typeface="ＭＳ Ｐゴシック" pitchFamily="-107" charset="-128"/>
              </a:rPr>
              <a:t>Domitilla</a:t>
            </a:r>
            <a:r>
              <a:rPr lang="de-DE" sz="1200" baseline="0" dirty="0" smtClean="0">
                <a:solidFill>
                  <a:schemeClr val="bg1">
                    <a:lumMod val="85000"/>
                  </a:schemeClr>
                </a:solidFill>
                <a:latin typeface="Arial Unicode MS" pitchFamily="-107" charset="0"/>
                <a:ea typeface="ＭＳ Ｐゴシック" pitchFamily="-107" charset="-128"/>
              </a:rPr>
              <a:t> </a:t>
            </a:r>
            <a:r>
              <a:rPr lang="de-DE" sz="1200" baseline="0" dirty="0" err="1" smtClean="0">
                <a:solidFill>
                  <a:schemeClr val="bg1">
                    <a:lumMod val="85000"/>
                  </a:schemeClr>
                </a:solidFill>
                <a:latin typeface="Arial Unicode MS" pitchFamily="-107" charset="0"/>
                <a:ea typeface="ＭＳ Ｐゴシック" pitchFamily="-107" charset="-128"/>
              </a:rPr>
              <a:t>Catacombe</a:t>
            </a:r>
            <a:r>
              <a:rPr lang="de-DE" sz="1200" baseline="0" dirty="0" smtClean="0">
                <a:solidFill>
                  <a:schemeClr val="bg1">
                    <a:lumMod val="85000"/>
                  </a:schemeClr>
                </a:solidFill>
                <a:latin typeface="Arial Unicode MS" pitchFamily="-107" charset="0"/>
                <a:ea typeface="ＭＳ Ｐゴシック" pitchFamily="-107" charset="-128"/>
              </a:rPr>
              <a:t> in </a:t>
            </a:r>
            <a:r>
              <a:rPr lang="de-DE" sz="1200" baseline="0" dirty="0" err="1" smtClean="0">
                <a:solidFill>
                  <a:schemeClr val="bg1">
                    <a:lumMod val="85000"/>
                  </a:schemeClr>
                </a:solidFill>
                <a:latin typeface="Arial Unicode MS" pitchFamily="-107" charset="0"/>
                <a:ea typeface="ＭＳ Ｐゴシック" pitchFamily="-107" charset="-128"/>
              </a:rPr>
              <a:t>Rome</a:t>
            </a:r>
            <a:endParaRPr lang="de-DE" sz="1200" dirty="0">
              <a:solidFill>
                <a:schemeClr val="bg1">
                  <a:lumMod val="85000"/>
                </a:schemeClr>
              </a:solidFill>
              <a:latin typeface="Arial Unicode MS" pitchFamily="-107" charset="0"/>
              <a:ea typeface="ＭＳ Ｐゴシック" pitchFamily="-107" charset="-128"/>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bwMode="auto">
          <a:xfrm>
            <a:off x="0" y="0"/>
            <a:ext cx="9144000" cy="6858000"/>
          </a:xfrm>
          <a:prstGeom prst="rect">
            <a:avLst/>
          </a:prstGeom>
          <a:solidFill>
            <a:srgbClr val="292929"/>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noFill/>
              </a:ln>
              <a:solidFill>
                <a:srgbClr val="000000"/>
              </a:solidFill>
              <a:effectLst/>
              <a:latin typeface="Gill Sans" charset="0"/>
              <a:sym typeface="Gill Sans"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92929"/>
        </a:solidFill>
        <a:effectLst/>
      </p:bgPr>
    </p:bg>
    <p:spTree>
      <p:nvGrpSpPr>
        <p:cNvPr id="1" name=""/>
        <p:cNvGrpSpPr/>
        <p:nvPr/>
      </p:nvGrpSpPr>
      <p:grpSpPr>
        <a:xfrm>
          <a:off x="0" y="0"/>
          <a:ext cx="0" cy="0"/>
          <a:chOff x="0" y="0"/>
          <a:chExt cx="0" cy="0"/>
        </a:xfrm>
      </p:grpSpPr>
      <p:sp>
        <p:nvSpPr>
          <p:cNvPr id="8" name="Rechteck 7"/>
          <p:cNvSpPr/>
          <p:nvPr userDrawn="1"/>
        </p:nvSpPr>
        <p:spPr bwMode="auto">
          <a:xfrm>
            <a:off x="0" y="6408000"/>
            <a:ext cx="9144000" cy="450000"/>
          </a:xfrm>
          <a:prstGeom prst="rect">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800" b="0" i="0" u="none" strike="noStrike" cap="none" normalizeH="0" baseline="0" smtClean="0">
              <a:ln>
                <a:noFill/>
              </a:ln>
              <a:solidFill>
                <a:srgbClr val="000000"/>
              </a:solidFill>
              <a:effectLst/>
              <a:latin typeface="Gill Sans" charset="0"/>
              <a:sym typeface="Gill Sans" charset="0"/>
            </a:endParaRPr>
          </a:p>
        </p:txBody>
      </p:sp>
      <p:sp>
        <p:nvSpPr>
          <p:cNvPr id="13" name="Line 5"/>
          <p:cNvSpPr>
            <a:spLocks noChangeShapeType="1"/>
          </p:cNvSpPr>
          <p:nvPr userDrawn="1"/>
        </p:nvSpPr>
        <p:spPr bwMode="auto">
          <a:xfrm>
            <a:off x="-1" y="6548459"/>
            <a:ext cx="7812000" cy="0"/>
          </a:xfrm>
          <a:prstGeom prst="line">
            <a:avLst/>
          </a:prstGeom>
          <a:noFill/>
          <a:ln w="6350">
            <a:solidFill>
              <a:schemeClr val="bg1">
                <a:lumMod val="85000"/>
              </a:schemeClr>
            </a:solidFill>
            <a:round/>
            <a:headEnd/>
            <a:tailEnd/>
          </a:ln>
        </p:spPr>
        <p:txBody>
          <a:bodyPr/>
          <a:lstStyle/>
          <a:p>
            <a:pPr>
              <a:defRPr/>
            </a:pPr>
            <a:endParaRPr lang="de-DE">
              <a:latin typeface="Arial" charset="0"/>
              <a:ea typeface="+mn-ea"/>
            </a:endParaRPr>
          </a:p>
        </p:txBody>
      </p:sp>
      <p:sp>
        <p:nvSpPr>
          <p:cNvPr id="18" name="Line 5"/>
          <p:cNvSpPr>
            <a:spLocks noChangeShapeType="1"/>
          </p:cNvSpPr>
          <p:nvPr userDrawn="1"/>
        </p:nvSpPr>
        <p:spPr bwMode="auto">
          <a:xfrm>
            <a:off x="-1" y="6500834"/>
            <a:ext cx="7812000" cy="0"/>
          </a:xfrm>
          <a:prstGeom prst="line">
            <a:avLst/>
          </a:prstGeom>
          <a:noFill/>
          <a:ln w="6350">
            <a:solidFill>
              <a:schemeClr val="bg1">
                <a:lumMod val="85000"/>
              </a:schemeClr>
            </a:solidFill>
            <a:round/>
            <a:headEnd/>
            <a:tailEnd/>
          </a:ln>
        </p:spPr>
        <p:txBody>
          <a:bodyPr/>
          <a:lstStyle/>
          <a:p>
            <a:pPr>
              <a:defRPr/>
            </a:pPr>
            <a:endParaRPr lang="de-DE">
              <a:latin typeface="Arial" charset="0"/>
              <a:ea typeface="+mn-ea"/>
            </a:endParaRPr>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6416" y="6472800"/>
            <a:ext cx="354771" cy="324000"/>
          </a:xfrm>
          <a:prstGeom prst="rect">
            <a:avLst/>
          </a:prstGeom>
        </p:spPr>
      </p:pic>
      <p:pic>
        <p:nvPicPr>
          <p:cNvPr id="1026" name="Picture 2" descr="D:\Vorträge\2011.09_CIPA\1862_Klex.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748464" y="6472800"/>
            <a:ext cx="316193"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885079" y="6471000"/>
            <a:ext cx="322578" cy="324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2" r:id="rId1"/>
    <p:sldLayoutId id="2147483787" r:id="rId2"/>
  </p:sldLayoutIdLst>
  <p:transition/>
  <p:timing>
    <p:tnLst>
      <p:par>
        <p:cTn id="1" dur="indefinite" restart="never" nodeType="tmRoot"/>
      </p:par>
    </p:tnLst>
  </p:timing>
  <p:txStyles>
    <p:titleStyle>
      <a:lvl1pPr marL="25400" indent="-25400" algn="ctr" rtl="0" eaLnBrk="0" fontAlgn="base" hangingPunct="0">
        <a:spcBef>
          <a:spcPct val="0"/>
        </a:spcBef>
        <a:spcAft>
          <a:spcPct val="0"/>
        </a:spcAft>
        <a:defRPr sz="5600">
          <a:solidFill>
            <a:schemeClr val="tx1"/>
          </a:solidFill>
          <a:latin typeface="Tahoma" pitchFamily="34" charset="0"/>
          <a:ea typeface="Tahoma" pitchFamily="34" charset="0"/>
          <a:cs typeface="Tahoma" pitchFamily="34" charset="0"/>
          <a:sym typeface="Gill Sans"/>
        </a:defRPr>
      </a:lvl1pPr>
      <a:lvl2pPr marL="25400" indent="-25400" algn="ctr" rtl="0" eaLnBrk="0" fontAlgn="base" hangingPunct="0">
        <a:spcBef>
          <a:spcPct val="0"/>
        </a:spcBef>
        <a:spcAft>
          <a:spcPct val="0"/>
        </a:spcAft>
        <a:defRPr sz="5600">
          <a:solidFill>
            <a:schemeClr val="tx1"/>
          </a:solidFill>
          <a:latin typeface="Gill Sans" charset="0"/>
          <a:sym typeface="Gill Sans"/>
        </a:defRPr>
      </a:lvl2pPr>
      <a:lvl3pPr marL="25400" indent="-25400" algn="ctr" rtl="0" eaLnBrk="0" fontAlgn="base" hangingPunct="0">
        <a:spcBef>
          <a:spcPct val="0"/>
        </a:spcBef>
        <a:spcAft>
          <a:spcPct val="0"/>
        </a:spcAft>
        <a:defRPr sz="5600">
          <a:solidFill>
            <a:schemeClr val="tx1"/>
          </a:solidFill>
          <a:latin typeface="Gill Sans" charset="0"/>
          <a:sym typeface="Gill Sans"/>
        </a:defRPr>
      </a:lvl3pPr>
      <a:lvl4pPr marL="25400" indent="-25400" algn="ctr" rtl="0" eaLnBrk="0" fontAlgn="base" hangingPunct="0">
        <a:spcBef>
          <a:spcPct val="0"/>
        </a:spcBef>
        <a:spcAft>
          <a:spcPct val="0"/>
        </a:spcAft>
        <a:defRPr sz="5600">
          <a:solidFill>
            <a:schemeClr val="tx1"/>
          </a:solidFill>
          <a:latin typeface="Gill Sans" charset="0"/>
          <a:sym typeface="Gill Sans"/>
        </a:defRPr>
      </a:lvl4pPr>
      <a:lvl5pPr marL="25400" indent="-25400" algn="ctr" rtl="0" eaLnBrk="0" fontAlgn="base" hangingPunct="0">
        <a:spcBef>
          <a:spcPct val="0"/>
        </a:spcBef>
        <a:spcAft>
          <a:spcPct val="0"/>
        </a:spcAft>
        <a:defRPr sz="5600">
          <a:solidFill>
            <a:schemeClr val="tx1"/>
          </a:solidFill>
          <a:latin typeface="Gill Sans" charset="0"/>
          <a:sym typeface="Gill Sans"/>
        </a:defRPr>
      </a:lvl5pPr>
      <a:lvl6pPr marL="482600" algn="ctr" rtl="0" fontAlgn="base">
        <a:spcBef>
          <a:spcPct val="0"/>
        </a:spcBef>
        <a:spcAft>
          <a:spcPct val="0"/>
        </a:spcAft>
        <a:defRPr sz="5600">
          <a:solidFill>
            <a:schemeClr val="tx1"/>
          </a:solidFill>
          <a:latin typeface="Gill Sans" charset="0"/>
          <a:sym typeface="Gill Sans" charset="0"/>
        </a:defRPr>
      </a:lvl6pPr>
      <a:lvl7pPr marL="939800" algn="ctr" rtl="0" fontAlgn="base">
        <a:spcBef>
          <a:spcPct val="0"/>
        </a:spcBef>
        <a:spcAft>
          <a:spcPct val="0"/>
        </a:spcAft>
        <a:defRPr sz="5600">
          <a:solidFill>
            <a:schemeClr val="tx1"/>
          </a:solidFill>
          <a:latin typeface="Gill Sans" charset="0"/>
          <a:sym typeface="Gill Sans" charset="0"/>
        </a:defRPr>
      </a:lvl7pPr>
      <a:lvl8pPr marL="1397000" algn="ctr" rtl="0" fontAlgn="base">
        <a:spcBef>
          <a:spcPct val="0"/>
        </a:spcBef>
        <a:spcAft>
          <a:spcPct val="0"/>
        </a:spcAft>
        <a:defRPr sz="5600">
          <a:solidFill>
            <a:schemeClr val="tx1"/>
          </a:solidFill>
          <a:latin typeface="Gill Sans" charset="0"/>
          <a:sym typeface="Gill Sans" charset="0"/>
        </a:defRPr>
      </a:lvl8pPr>
      <a:lvl9pPr marL="1854200" algn="ctr" rtl="0" fontAlgn="base">
        <a:spcBef>
          <a:spcPct val="0"/>
        </a:spcBef>
        <a:spcAft>
          <a:spcPct val="0"/>
        </a:spcAft>
        <a:defRPr sz="56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buChar char="•"/>
        <a:defRPr sz="2400">
          <a:solidFill>
            <a:schemeClr val="tx1"/>
          </a:solidFill>
          <a:latin typeface="Tahoma" pitchFamily="34" charset="0"/>
          <a:ea typeface="Tahoma" pitchFamily="34" charset="0"/>
          <a:cs typeface="Tahoma" pitchFamily="34" charset="0"/>
          <a:sym typeface="Gill Sans"/>
        </a:defRPr>
      </a:lvl1pPr>
      <a:lvl2pPr marL="742950" indent="-285750" algn="ctr" rtl="0" eaLnBrk="0" fontAlgn="base" hangingPunct="0">
        <a:spcBef>
          <a:spcPct val="0"/>
        </a:spcBef>
        <a:spcAft>
          <a:spcPct val="0"/>
        </a:spcAft>
        <a:buChar char="–"/>
        <a:defRPr sz="2400">
          <a:solidFill>
            <a:schemeClr val="tx1"/>
          </a:solidFill>
          <a:latin typeface="Tahoma" pitchFamily="34" charset="0"/>
          <a:ea typeface="Tahoma" pitchFamily="34" charset="0"/>
          <a:cs typeface="Tahoma" pitchFamily="34" charset="0"/>
          <a:sym typeface="Gill Sans"/>
        </a:defRPr>
      </a:lvl2pPr>
      <a:lvl3pPr marL="1143000" indent="-228600" algn="ctr" rtl="0" eaLnBrk="0" fontAlgn="base" hangingPunct="0">
        <a:spcBef>
          <a:spcPct val="0"/>
        </a:spcBef>
        <a:spcAft>
          <a:spcPct val="0"/>
        </a:spcAft>
        <a:buChar char="•"/>
        <a:defRPr sz="2400">
          <a:solidFill>
            <a:schemeClr val="tx1"/>
          </a:solidFill>
          <a:latin typeface="Tahoma" pitchFamily="34" charset="0"/>
          <a:ea typeface="Tahoma" pitchFamily="34" charset="0"/>
          <a:cs typeface="Tahoma" pitchFamily="34" charset="0"/>
          <a:sym typeface="Gill Sans"/>
        </a:defRPr>
      </a:lvl3pPr>
      <a:lvl4pPr marL="1600200" indent="-228600" algn="ctr" rtl="0" eaLnBrk="0" fontAlgn="base" hangingPunct="0">
        <a:spcBef>
          <a:spcPct val="0"/>
        </a:spcBef>
        <a:spcAft>
          <a:spcPct val="0"/>
        </a:spcAft>
        <a:buChar char="–"/>
        <a:defRPr sz="2400">
          <a:solidFill>
            <a:schemeClr val="tx1"/>
          </a:solidFill>
          <a:latin typeface="Tahoma" pitchFamily="34" charset="0"/>
          <a:ea typeface="Tahoma" pitchFamily="34" charset="0"/>
          <a:cs typeface="Tahoma" pitchFamily="34" charset="0"/>
          <a:sym typeface="Gill Sans"/>
        </a:defRPr>
      </a:lvl4pPr>
      <a:lvl5pPr marL="2057400" indent="-228600" algn="ctr" rtl="0" eaLnBrk="0" fontAlgn="base" hangingPunct="0">
        <a:spcBef>
          <a:spcPct val="0"/>
        </a:spcBef>
        <a:spcAft>
          <a:spcPct val="0"/>
        </a:spcAft>
        <a:buChar char="»"/>
        <a:defRPr sz="2400">
          <a:solidFill>
            <a:schemeClr val="tx1"/>
          </a:solidFill>
          <a:latin typeface="Tahoma" pitchFamily="34" charset="0"/>
          <a:ea typeface="Tahoma" pitchFamily="34" charset="0"/>
          <a:cs typeface="Tahoma" pitchFamily="34" charset="0"/>
          <a:sym typeface="Gill Sans"/>
        </a:defRPr>
      </a:lvl5pPr>
      <a:lvl6pPr marL="457200" algn="ctr" rtl="0" fontAlgn="base">
        <a:spcBef>
          <a:spcPct val="0"/>
        </a:spcBef>
        <a:spcAft>
          <a:spcPct val="0"/>
        </a:spcAft>
        <a:defRPr sz="2400">
          <a:solidFill>
            <a:schemeClr val="tx1"/>
          </a:solidFill>
          <a:latin typeface="+mn-lt"/>
          <a:sym typeface="Gill Sans" charset="0"/>
        </a:defRPr>
      </a:lvl6pPr>
      <a:lvl7pPr marL="914400" algn="ctr" rtl="0" fontAlgn="base">
        <a:spcBef>
          <a:spcPct val="0"/>
        </a:spcBef>
        <a:spcAft>
          <a:spcPct val="0"/>
        </a:spcAft>
        <a:defRPr sz="2400">
          <a:solidFill>
            <a:schemeClr val="tx1"/>
          </a:solidFill>
          <a:latin typeface="+mn-lt"/>
          <a:sym typeface="Gill Sans" charset="0"/>
        </a:defRPr>
      </a:lvl7pPr>
      <a:lvl8pPr marL="1371600" algn="ctr" rtl="0" fontAlgn="base">
        <a:spcBef>
          <a:spcPct val="0"/>
        </a:spcBef>
        <a:spcAft>
          <a:spcPct val="0"/>
        </a:spcAft>
        <a:defRPr sz="2400">
          <a:solidFill>
            <a:schemeClr val="tx1"/>
          </a:solidFill>
          <a:latin typeface="+mn-lt"/>
          <a:sym typeface="Gill Sans" charset="0"/>
        </a:defRPr>
      </a:lvl8pPr>
      <a:lvl9pPr marL="1828800" algn="ctr" rtl="0" fontAlgn="base">
        <a:spcBef>
          <a:spcPct val="0"/>
        </a:spcBef>
        <a:spcAft>
          <a:spcPct val="0"/>
        </a:spcAft>
        <a:defRPr sz="2400">
          <a:solidFill>
            <a:schemeClr val="tx1"/>
          </a:solidFill>
          <a:latin typeface="+mn-lt"/>
          <a:sym typeface="Gill San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710366"/>
            <a:ext cx="9144000" cy="2646626"/>
          </a:xfrm>
          <a:prstGeom prst="rect">
            <a:avLst/>
          </a:prstGeom>
          <a:noFill/>
          <a:ln w="9525">
            <a:noFill/>
            <a:miter lim="800000"/>
            <a:headEnd/>
            <a:tailEnd/>
          </a:ln>
        </p:spPr>
        <p:txBody>
          <a:bodyPr lIns="720000" tIns="0" rIns="720000" bIns="0"/>
          <a:lstStyle/>
          <a:p>
            <a:pPr algn="ctr">
              <a:lnSpc>
                <a:spcPct val="150000"/>
              </a:lnSpc>
            </a:pPr>
            <a:r>
              <a:rPr lang="en-GB" b="1" cap="all" dirty="0">
                <a:solidFill>
                  <a:schemeClr val="bg1">
                    <a:lumMod val="85000"/>
                  </a:schemeClr>
                </a:solidFill>
                <a:latin typeface="Arial" pitchFamily="34" charset="0"/>
              </a:rPr>
              <a:t>Virtual Texturing in the Documentation of Cultural Heritage </a:t>
            </a:r>
            <a:r>
              <a:rPr lang="en-GB" b="1" cap="all" dirty="0" smtClean="0">
                <a:solidFill>
                  <a:schemeClr val="bg1">
                    <a:lumMod val="85000"/>
                  </a:schemeClr>
                </a:solidFill>
                <a:latin typeface="Arial" pitchFamily="34" charset="0"/>
              </a:rPr>
              <a:t>The </a:t>
            </a:r>
            <a:r>
              <a:rPr lang="en-GB" b="1" cap="all" dirty="0" err="1">
                <a:solidFill>
                  <a:schemeClr val="bg1">
                    <a:lumMod val="85000"/>
                  </a:schemeClr>
                </a:solidFill>
                <a:latin typeface="Arial" pitchFamily="34" charset="0"/>
              </a:rPr>
              <a:t>Domitilla</a:t>
            </a:r>
            <a:r>
              <a:rPr lang="en-GB" b="1" cap="all" dirty="0">
                <a:solidFill>
                  <a:schemeClr val="bg1">
                    <a:lumMod val="85000"/>
                  </a:schemeClr>
                </a:solidFill>
                <a:latin typeface="Arial" pitchFamily="34" charset="0"/>
              </a:rPr>
              <a:t> Catacomb in </a:t>
            </a:r>
            <a:r>
              <a:rPr lang="en-GB" b="1" cap="all" dirty="0" smtClean="0">
                <a:solidFill>
                  <a:schemeClr val="bg1">
                    <a:lumMod val="85000"/>
                  </a:schemeClr>
                </a:solidFill>
                <a:latin typeface="Arial" pitchFamily="34" charset="0"/>
              </a:rPr>
              <a:t>Rome</a:t>
            </a:r>
          </a:p>
        </p:txBody>
      </p:sp>
      <p:sp>
        <p:nvSpPr>
          <p:cNvPr id="3" name="Textfeld 2"/>
          <p:cNvSpPr txBox="1"/>
          <p:nvPr/>
        </p:nvSpPr>
        <p:spPr>
          <a:xfrm>
            <a:off x="0" y="2956882"/>
            <a:ext cx="9144000" cy="707886"/>
          </a:xfrm>
          <a:prstGeom prst="rect">
            <a:avLst/>
          </a:prstGeom>
          <a:noFill/>
        </p:spPr>
        <p:txBody>
          <a:bodyPr wrap="square" rtlCol="0">
            <a:spAutoFit/>
          </a:bodyPr>
          <a:lstStyle/>
          <a:p>
            <a:pPr algn="ctr"/>
            <a:r>
              <a:rPr lang="de-DE" sz="2000" dirty="0" smtClean="0">
                <a:solidFill>
                  <a:schemeClr val="bg1">
                    <a:lumMod val="85000"/>
                  </a:schemeClr>
                </a:solidFill>
                <a:latin typeface="Arial" pitchFamily="34" charset="0"/>
              </a:rPr>
              <a:t>Irmengard Mayer – Claus Scheiblauer</a:t>
            </a:r>
          </a:p>
          <a:p>
            <a:pPr algn="ctr"/>
            <a:r>
              <a:rPr lang="de-DE" sz="2000" dirty="0" smtClean="0">
                <a:solidFill>
                  <a:schemeClr val="bg1">
                    <a:lumMod val="85000"/>
                  </a:schemeClr>
                </a:solidFill>
                <a:latin typeface="Arial" pitchFamily="34" charset="0"/>
              </a:rPr>
              <a:t>Julian Albert Mayer</a:t>
            </a:r>
            <a:endParaRPr lang="de-DE" sz="2000" dirty="0">
              <a:solidFill>
                <a:schemeClr val="bg1">
                  <a:lumMod val="85000"/>
                </a:schemeClr>
              </a:solidFill>
              <a:latin typeface="Arial"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370" y="5589240"/>
            <a:ext cx="664398" cy="60677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86" y="5193746"/>
            <a:ext cx="1021577" cy="102607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5589240"/>
            <a:ext cx="592151" cy="606772"/>
          </a:xfrm>
          <a:prstGeom prst="rect">
            <a:avLst/>
          </a:prstGeom>
        </p:spPr>
      </p:pic>
      <p:pic>
        <p:nvPicPr>
          <p:cNvPr id="9" name="Picture 4" descr="AntikeZAADETG"/>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l="72406"/>
          <a:stretch>
            <a:fillRect/>
          </a:stretch>
        </p:blipFill>
        <p:spPr bwMode="auto">
          <a:xfrm>
            <a:off x="5715678" y="5193747"/>
            <a:ext cx="1150213" cy="100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Projekte\Domitilla\ÖAW\ZAA Logo blau deutsch.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1916" y="5589240"/>
            <a:ext cx="1450524" cy="606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9" y="188640"/>
            <a:ext cx="7584842" cy="568863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34978" y="6021288"/>
            <a:ext cx="4474045" cy="307777"/>
          </a:xfrm>
          <a:prstGeom prst="rect">
            <a:avLst/>
          </a:prstGeom>
          <a:noFill/>
        </p:spPr>
        <p:txBody>
          <a:bodyPr wrap="none" rtlCol="0" anchor="ctr">
            <a:spAutoFit/>
          </a:bodyPr>
          <a:lstStyle/>
          <a:p>
            <a:r>
              <a:rPr lang="de-AT" sz="1400" dirty="0" smtClean="0">
                <a:solidFill>
                  <a:schemeClr val="bg1">
                    <a:lumMod val="85000"/>
                  </a:schemeClr>
                </a:solidFill>
                <a:latin typeface="Arial" pitchFamily="34" charset="0"/>
              </a:rPr>
              <a:t>A virtual textured model inside the Domitilla Catacomb</a:t>
            </a:r>
            <a:endParaRPr lang="de-AT" sz="1400" dirty="0">
              <a:solidFill>
                <a:schemeClr val="bg1">
                  <a:lumMod val="85000"/>
                </a:schemeClr>
              </a:solidFill>
              <a:latin typeface="Arial" pitchFamily="34" charset="0"/>
            </a:endParaRPr>
          </a:p>
        </p:txBody>
      </p:sp>
    </p:spTree>
    <p:extLst>
      <p:ext uri="{BB962C8B-B14F-4D97-AF65-F5344CB8AC3E}">
        <p14:creationId xmlns:p14="http://schemas.microsoft.com/office/powerpoint/2010/main" val="5790766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908720"/>
            <a:ext cx="8064896" cy="3046988"/>
          </a:xfrm>
          <a:prstGeom prst="rect">
            <a:avLst/>
          </a:prstGeom>
          <a:noFill/>
        </p:spPr>
        <p:txBody>
          <a:bodyPr wrap="square" rtlCol="0">
            <a:spAutoFit/>
          </a:bodyPr>
          <a:lstStyle/>
          <a:p>
            <a:pPr marL="285750" indent="-285750">
              <a:lnSpc>
                <a:spcPct val="150000"/>
              </a:lnSpc>
              <a:buFont typeface="Arial" pitchFamily="34" charset="0"/>
              <a:buChar char="•"/>
            </a:pPr>
            <a:r>
              <a:rPr lang="de-DE" sz="1600" dirty="0" smtClean="0">
                <a:solidFill>
                  <a:schemeClr val="accent1">
                    <a:lumMod val="90000"/>
                  </a:schemeClr>
                </a:solidFill>
                <a:latin typeface="Arial" pitchFamily="34" charset="0"/>
              </a:rPr>
              <a:t>Virtual Texturing</a:t>
            </a:r>
          </a:p>
          <a:p>
            <a:pPr marL="742950" lvl="1" indent="-285750">
              <a:lnSpc>
                <a:spcPct val="150000"/>
              </a:lnSpc>
              <a:buFont typeface="Arial" pitchFamily="34" charset="0"/>
              <a:buChar char="•"/>
            </a:pPr>
            <a:r>
              <a:rPr lang="de-DE" sz="1600" dirty="0" smtClean="0">
                <a:solidFill>
                  <a:schemeClr val="bg1">
                    <a:lumMod val="85000"/>
                  </a:schemeClr>
                </a:solidFill>
                <a:latin typeface="Arial" pitchFamily="34" charset="0"/>
              </a:rPr>
              <a:t>An</a:t>
            </a:r>
            <a:r>
              <a:rPr lang="de-DE" sz="1600" dirty="0" smtClean="0">
                <a:solidFill>
                  <a:schemeClr val="accent1"/>
                </a:solidFill>
                <a:latin typeface="Arial" pitchFamily="34" charset="0"/>
              </a:rPr>
              <a:t> </a:t>
            </a:r>
            <a:r>
              <a:rPr lang="de-DE" sz="1600" dirty="0" smtClean="0">
                <a:solidFill>
                  <a:schemeClr val="bg1">
                    <a:lumMod val="85000"/>
                  </a:schemeClr>
                </a:solidFill>
                <a:latin typeface="Arial" pitchFamily="34" charset="0"/>
              </a:rPr>
              <a:t>Out-of-Core texture management technique</a:t>
            </a:r>
          </a:p>
          <a:p>
            <a:pPr marL="285750" indent="-285750">
              <a:lnSpc>
                <a:spcPct val="150000"/>
              </a:lnSpc>
              <a:buFont typeface="Arial" pitchFamily="34" charset="0"/>
              <a:buChar char="•"/>
            </a:pPr>
            <a:endParaRPr lang="de-DE" sz="1600" dirty="0">
              <a:solidFill>
                <a:schemeClr val="bg1">
                  <a:lumMod val="85000"/>
                </a:schemeClr>
              </a:solidFill>
              <a:latin typeface="Arial" pitchFamily="34" charset="0"/>
            </a:endParaRPr>
          </a:p>
          <a:p>
            <a:pPr marL="285750" indent="-285750">
              <a:lnSpc>
                <a:spcPct val="150000"/>
              </a:lnSpc>
              <a:buFont typeface="Arial" pitchFamily="34" charset="0"/>
              <a:buChar char="•"/>
            </a:pPr>
            <a:r>
              <a:rPr lang="de-DE" sz="1600" dirty="0" smtClean="0">
                <a:solidFill>
                  <a:schemeClr val="accent1">
                    <a:lumMod val="90000"/>
                  </a:schemeClr>
                </a:solidFill>
                <a:latin typeface="Arial" pitchFamily="34" charset="0"/>
              </a:rPr>
              <a:t>Rationale</a:t>
            </a:r>
          </a:p>
          <a:p>
            <a:pPr marL="742950" lvl="1" indent="-285750">
              <a:lnSpc>
                <a:spcPct val="150000"/>
              </a:lnSpc>
              <a:buFont typeface="Arial" pitchFamily="34" charset="0"/>
              <a:buChar char="•"/>
            </a:pPr>
            <a:r>
              <a:rPr lang="de-DE" sz="1600" dirty="0" smtClean="0">
                <a:solidFill>
                  <a:schemeClr val="bg1">
                    <a:lumMod val="85000"/>
                  </a:schemeClr>
                </a:solidFill>
                <a:latin typeface="Arial" pitchFamily="34" charset="0"/>
              </a:rPr>
              <a:t>Textures become larger and more detailed</a:t>
            </a:r>
          </a:p>
          <a:p>
            <a:pPr marL="742950" lvl="1" indent="-285750">
              <a:lnSpc>
                <a:spcPct val="150000"/>
              </a:lnSpc>
              <a:buFont typeface="Arial" pitchFamily="34" charset="0"/>
              <a:buChar char="•"/>
            </a:pPr>
            <a:r>
              <a:rPr lang="de-DE" sz="1600" dirty="0" smtClean="0">
                <a:solidFill>
                  <a:schemeClr val="bg1">
                    <a:lumMod val="85000"/>
                  </a:schemeClr>
                </a:solidFill>
                <a:latin typeface="Arial" pitchFamily="34" charset="0"/>
              </a:rPr>
              <a:t>Game designers want virtual worlds to be uniquely textured</a:t>
            </a:r>
          </a:p>
          <a:p>
            <a:pPr marL="742950" lvl="1" indent="-285750">
              <a:lnSpc>
                <a:spcPct val="150000"/>
              </a:lnSpc>
              <a:buFont typeface="Arial" pitchFamily="34" charset="0"/>
              <a:buChar char="•"/>
            </a:pPr>
            <a:r>
              <a:rPr lang="de-DE" sz="1600" dirty="0" smtClean="0">
                <a:solidFill>
                  <a:schemeClr val="bg1">
                    <a:lumMod val="85000"/>
                  </a:schemeClr>
                </a:solidFill>
                <a:latin typeface="Arial" pitchFamily="34" charset="0"/>
              </a:rPr>
              <a:t>Cultural heritage documentation creates uniquely textured models</a:t>
            </a:r>
          </a:p>
          <a:p>
            <a:pPr marL="742950" lvl="1" indent="-285750">
              <a:lnSpc>
                <a:spcPct val="150000"/>
              </a:lnSpc>
              <a:buFont typeface="Arial" pitchFamily="34" charset="0"/>
              <a:buChar char="•"/>
            </a:pPr>
            <a:r>
              <a:rPr lang="de-DE" sz="1600" dirty="0" smtClean="0">
                <a:solidFill>
                  <a:schemeClr val="bg1">
                    <a:lumMod val="85000"/>
                  </a:schemeClr>
                </a:solidFill>
                <a:latin typeface="Arial" pitchFamily="34" charset="0"/>
              </a:rPr>
              <a:t>Connect technique used for games with cultural heritage documentation</a:t>
            </a:r>
          </a:p>
        </p:txBody>
      </p:sp>
    </p:spTree>
    <p:extLst>
      <p:ext uri="{BB962C8B-B14F-4D97-AF65-F5344CB8AC3E}">
        <p14:creationId xmlns:p14="http://schemas.microsoft.com/office/powerpoint/2010/main" val="12767889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5" descr="virtual_text_id5_clear.png"/>
          <p:cNvPicPr>
            <a:picLocks noChangeAspect="1"/>
          </p:cNvPicPr>
          <p:nvPr/>
        </p:nvPicPr>
        <p:blipFill>
          <a:blip r:embed="rId3" cstate="print"/>
          <a:stretch>
            <a:fillRect/>
          </a:stretch>
        </p:blipFill>
        <p:spPr>
          <a:xfrm>
            <a:off x="179512" y="260648"/>
            <a:ext cx="4780693" cy="3343361"/>
          </a:xfrm>
          <a:prstGeom prst="rect">
            <a:avLst/>
          </a:prstGeom>
          <a:ln>
            <a:noFill/>
          </a:ln>
          <a:effectLst>
            <a:outerShdw blurRad="292100" dist="139700" dir="2700000" algn="tl" rotWithShape="0">
              <a:srgbClr val="333333">
                <a:alpha val="65000"/>
              </a:srgbClr>
            </a:outerShdw>
          </a:effectLst>
        </p:spPr>
      </p:pic>
      <p:pic>
        <p:nvPicPr>
          <p:cNvPr id="5" name="Grafik 6" descr="virtual_text_id5_grid.png"/>
          <p:cNvPicPr>
            <a:picLocks noChangeAspect="1"/>
          </p:cNvPicPr>
          <p:nvPr/>
        </p:nvPicPr>
        <p:blipFill>
          <a:blip r:embed="rId4" cstate="print"/>
          <a:stretch>
            <a:fillRect/>
          </a:stretch>
        </p:blipFill>
        <p:spPr>
          <a:xfrm>
            <a:off x="4110301" y="2780928"/>
            <a:ext cx="4782179" cy="33444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292081" y="6125328"/>
            <a:ext cx="2736303"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Images copyright by id Software</a:t>
            </a:r>
            <a:endParaRPr lang="de-AT" sz="1400" dirty="0">
              <a:solidFill>
                <a:schemeClr val="bg1">
                  <a:lumMod val="85000"/>
                </a:schemeClr>
              </a:solidFill>
              <a:latin typeface="Arial" pitchFamily="34" charset="0"/>
            </a:endParaRPr>
          </a:p>
        </p:txBody>
      </p:sp>
      <p:sp>
        <p:nvSpPr>
          <p:cNvPr id="6" name="TextBox 5"/>
          <p:cNvSpPr txBox="1"/>
          <p:nvPr/>
        </p:nvSpPr>
        <p:spPr>
          <a:xfrm>
            <a:off x="5838648" y="1219519"/>
            <a:ext cx="3024336"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What the user sees</a:t>
            </a:r>
            <a:endParaRPr lang="de-AT" sz="1400" dirty="0">
              <a:solidFill>
                <a:schemeClr val="bg1">
                  <a:lumMod val="85000"/>
                </a:schemeClr>
              </a:solidFill>
              <a:latin typeface="Arial" pitchFamily="34" charset="0"/>
            </a:endParaRPr>
          </a:p>
        </p:txBody>
      </p:sp>
      <p:sp>
        <p:nvSpPr>
          <p:cNvPr id="7" name="Right Arrow 6"/>
          <p:cNvSpPr/>
          <p:nvPr/>
        </p:nvSpPr>
        <p:spPr bwMode="auto">
          <a:xfrm flipH="1">
            <a:off x="5148064" y="1196752"/>
            <a:ext cx="576064" cy="350168"/>
          </a:xfrm>
          <a:prstGeom prst="rightArrow">
            <a:avLst/>
          </a:prstGeom>
          <a:blipFill dpi="0" rotWithShape="0">
            <a:blip r:embed="rId5"/>
            <a:srcRect/>
            <a:tile tx="0" ty="0" sx="100000" sy="100000" flip="none" algn="tl"/>
          </a:blipFill>
          <a:ln w="25400"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smtClean="0">
              <a:ln>
                <a:noFill/>
              </a:ln>
              <a:solidFill>
                <a:srgbClr val="000000"/>
              </a:solidFill>
              <a:effectLst/>
              <a:latin typeface="Gill Sans" charset="0"/>
              <a:sym typeface="Gill Sans" charset="0"/>
            </a:endParaRPr>
          </a:p>
        </p:txBody>
      </p:sp>
      <p:sp>
        <p:nvSpPr>
          <p:cNvPr id="8" name="TextBox 7"/>
          <p:cNvSpPr txBox="1"/>
          <p:nvPr/>
        </p:nvSpPr>
        <p:spPr>
          <a:xfrm>
            <a:off x="683568" y="4757783"/>
            <a:ext cx="2736304"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How the objects are textured</a:t>
            </a:r>
            <a:endParaRPr lang="de-AT" sz="1400" dirty="0">
              <a:solidFill>
                <a:schemeClr val="bg1">
                  <a:lumMod val="85000"/>
                </a:schemeClr>
              </a:solidFill>
              <a:latin typeface="Arial" pitchFamily="34" charset="0"/>
            </a:endParaRPr>
          </a:p>
        </p:txBody>
      </p:sp>
      <p:sp>
        <p:nvSpPr>
          <p:cNvPr id="9" name="Right Arrow 8"/>
          <p:cNvSpPr/>
          <p:nvPr/>
        </p:nvSpPr>
        <p:spPr bwMode="auto">
          <a:xfrm>
            <a:off x="3347864" y="4735016"/>
            <a:ext cx="576064" cy="350168"/>
          </a:xfrm>
          <a:prstGeom prst="rightArrow">
            <a:avLst/>
          </a:prstGeom>
          <a:blipFill dpi="0" rotWithShape="0">
            <a:blip r:embed="rId5"/>
            <a:srcRect/>
            <a:tile tx="0" ty="0" sx="100000" sy="100000" flip="none" algn="tl"/>
          </a:blipFill>
          <a:ln w="25400"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15169443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908720"/>
            <a:ext cx="8064896" cy="4524315"/>
          </a:xfrm>
          <a:prstGeom prst="rect">
            <a:avLst/>
          </a:prstGeom>
          <a:noFill/>
        </p:spPr>
        <p:txBody>
          <a:bodyPr wrap="square" rtlCol="0">
            <a:spAutoFit/>
          </a:bodyPr>
          <a:lstStyle/>
          <a:p>
            <a:pPr marL="285750" indent="-285750">
              <a:lnSpc>
                <a:spcPct val="150000"/>
              </a:lnSpc>
              <a:buFont typeface="Arial" pitchFamily="34" charset="0"/>
              <a:buChar char="•"/>
            </a:pPr>
            <a:r>
              <a:rPr lang="de-DE" sz="1600" dirty="0" smtClean="0">
                <a:solidFill>
                  <a:schemeClr val="accent1">
                    <a:lumMod val="90000"/>
                  </a:schemeClr>
                </a:solidFill>
                <a:latin typeface="Arial" pitchFamily="34" charset="0"/>
              </a:rPr>
              <a:t>Ingredients for a Virtual Texturing System</a:t>
            </a:r>
          </a:p>
          <a:p>
            <a:pPr marL="742950" lvl="1" indent="-285750">
              <a:lnSpc>
                <a:spcPct val="150000"/>
              </a:lnSpc>
              <a:buFont typeface="Arial" pitchFamily="34" charset="0"/>
              <a:buChar char="•"/>
            </a:pPr>
            <a:r>
              <a:rPr lang="de-DE" sz="1600" dirty="0" smtClean="0">
                <a:solidFill>
                  <a:schemeClr val="accent2">
                    <a:lumMod val="20000"/>
                    <a:lumOff val="80000"/>
                  </a:schemeClr>
                </a:solidFill>
                <a:latin typeface="Arial" pitchFamily="34" charset="0"/>
              </a:rPr>
              <a:t>The Virtual Texture</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In its base level it is a texture atlas of all images used for texturing</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Subdivided into tiles</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Levels-of-Detail at tile granularity</a:t>
            </a:r>
          </a:p>
          <a:p>
            <a:pPr marL="742950" lvl="1" indent="-285750">
              <a:lnSpc>
                <a:spcPct val="150000"/>
              </a:lnSpc>
              <a:buFont typeface="Arial" pitchFamily="34" charset="0"/>
              <a:buChar char="•"/>
            </a:pPr>
            <a:r>
              <a:rPr lang="de-DE" sz="1600" dirty="0" smtClean="0">
                <a:solidFill>
                  <a:schemeClr val="accent2">
                    <a:lumMod val="20000"/>
                    <a:lumOff val="80000"/>
                  </a:schemeClr>
                </a:solidFill>
                <a:latin typeface="Arial" pitchFamily="34" charset="0"/>
              </a:rPr>
              <a:t>Tile determination system</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Which tiles are needed for rendering the current frame</a:t>
            </a:r>
          </a:p>
          <a:p>
            <a:pPr marL="742950" lvl="1" indent="-285750">
              <a:lnSpc>
                <a:spcPct val="150000"/>
              </a:lnSpc>
              <a:buFont typeface="Arial" pitchFamily="34" charset="0"/>
              <a:buChar char="•"/>
            </a:pPr>
            <a:r>
              <a:rPr lang="de-DE" sz="1600" dirty="0" smtClean="0">
                <a:solidFill>
                  <a:schemeClr val="accent2">
                    <a:lumMod val="20000"/>
                    <a:lumOff val="80000"/>
                  </a:schemeClr>
                </a:solidFill>
                <a:latin typeface="Arial" pitchFamily="34" charset="0"/>
              </a:rPr>
              <a:t>Tile streaming system</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Stream tiles from disk to graphics card</a:t>
            </a:r>
          </a:p>
          <a:p>
            <a:pPr marL="742950" lvl="1" indent="-285750">
              <a:lnSpc>
                <a:spcPct val="150000"/>
              </a:lnSpc>
              <a:buFont typeface="Arial" pitchFamily="34" charset="0"/>
              <a:buChar char="•"/>
            </a:pPr>
            <a:r>
              <a:rPr lang="de-DE" sz="1600" dirty="0" smtClean="0">
                <a:solidFill>
                  <a:schemeClr val="accent2">
                    <a:lumMod val="20000"/>
                    <a:lumOff val="80000"/>
                  </a:schemeClr>
                </a:solidFill>
                <a:latin typeface="Arial" pitchFamily="34" charset="0"/>
              </a:rPr>
              <a:t>Map tiles to geometry</a:t>
            </a:r>
          </a:p>
          <a:p>
            <a:pPr marL="1200150" lvl="2" indent="-285750">
              <a:lnSpc>
                <a:spcPct val="150000"/>
              </a:lnSpc>
              <a:buFont typeface="Arial" pitchFamily="34" charset="0"/>
              <a:buChar char="•"/>
            </a:pPr>
            <a:r>
              <a:rPr lang="de-DE" sz="1600" dirty="0" smtClean="0">
                <a:solidFill>
                  <a:schemeClr val="bg1">
                    <a:lumMod val="85000"/>
                  </a:schemeClr>
                </a:solidFill>
                <a:latin typeface="Arial" pitchFamily="34" charset="0"/>
              </a:rPr>
              <a:t>Transform texture coordinates of geometry to use tiles loaded on GPU</a:t>
            </a:r>
          </a:p>
          <a:p>
            <a:pPr marL="285750" indent="-285750">
              <a:lnSpc>
                <a:spcPct val="150000"/>
              </a:lnSpc>
              <a:buFont typeface="Arial" pitchFamily="34" charset="0"/>
              <a:buChar char="•"/>
            </a:pPr>
            <a:endParaRPr lang="de-DE" sz="1600" dirty="0">
              <a:solidFill>
                <a:schemeClr val="bg1">
                  <a:lumMod val="85000"/>
                </a:schemeClr>
              </a:solidFill>
              <a:latin typeface="Arial" pitchFamily="34" charset="0"/>
            </a:endParaRPr>
          </a:p>
        </p:txBody>
      </p:sp>
    </p:spTree>
    <p:extLst>
      <p:ext uri="{BB962C8B-B14F-4D97-AF65-F5344CB8AC3E}">
        <p14:creationId xmlns:p14="http://schemas.microsoft.com/office/powerpoint/2010/main" val="18608892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5" descr="virtual_texturing_textures.png"/>
          <p:cNvPicPr>
            <a:picLocks noChangeAspect="1"/>
          </p:cNvPicPr>
          <p:nvPr/>
        </p:nvPicPr>
        <p:blipFill>
          <a:blip r:embed="rId3" cstate="print"/>
          <a:stretch>
            <a:fillRect/>
          </a:stretch>
        </p:blipFill>
        <p:spPr>
          <a:xfrm>
            <a:off x="2663788" y="75928"/>
            <a:ext cx="3816424" cy="6302082"/>
          </a:xfrm>
          <a:prstGeom prst="rect">
            <a:avLst/>
          </a:prstGeom>
        </p:spPr>
      </p:pic>
      <p:sp>
        <p:nvSpPr>
          <p:cNvPr id="2" name="TextBox 1"/>
          <p:cNvSpPr txBox="1"/>
          <p:nvPr/>
        </p:nvSpPr>
        <p:spPr>
          <a:xfrm>
            <a:off x="467544" y="851460"/>
            <a:ext cx="1285865" cy="307777"/>
          </a:xfrm>
          <a:prstGeom prst="rect">
            <a:avLst/>
          </a:prstGeom>
          <a:noFill/>
        </p:spPr>
        <p:txBody>
          <a:bodyPr wrap="none" rtlCol="0">
            <a:spAutoFit/>
          </a:bodyPr>
          <a:lstStyle/>
          <a:p>
            <a:pPr algn="r"/>
            <a:r>
              <a:rPr lang="de-AT" sz="1400" dirty="0" smtClean="0">
                <a:solidFill>
                  <a:schemeClr val="bg1">
                    <a:lumMod val="85000"/>
                  </a:schemeClr>
                </a:solidFill>
                <a:latin typeface="Arial" pitchFamily="34" charset="0"/>
              </a:rPr>
              <a:t>Virtual texture</a:t>
            </a:r>
            <a:endParaRPr lang="de-AT" sz="1400" dirty="0">
              <a:solidFill>
                <a:schemeClr val="bg1">
                  <a:lumMod val="85000"/>
                </a:schemeClr>
              </a:solidFill>
              <a:latin typeface="Arial" pitchFamily="34" charset="0"/>
            </a:endParaRPr>
          </a:p>
        </p:txBody>
      </p:sp>
      <p:sp>
        <p:nvSpPr>
          <p:cNvPr id="6" name="Right Arrow 5"/>
          <p:cNvSpPr/>
          <p:nvPr/>
        </p:nvSpPr>
        <p:spPr bwMode="auto">
          <a:xfrm>
            <a:off x="1835696" y="836712"/>
            <a:ext cx="576064" cy="350168"/>
          </a:xfrm>
          <a:prstGeom prst="rightArrow">
            <a:avLst/>
          </a:prstGeom>
          <a:blipFill dpi="0" rotWithShape="0">
            <a:blip r:embed="rId4"/>
            <a:srcRect/>
            <a:tile tx="0" ty="0" sx="100000" sy="100000" flip="none" algn="tl"/>
          </a:blipFill>
          <a:ln w="25400"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smtClean="0">
              <a:ln>
                <a:noFill/>
              </a:ln>
              <a:solidFill>
                <a:srgbClr val="000000"/>
              </a:solidFill>
              <a:effectLst/>
              <a:latin typeface="Gill Sans" charset="0"/>
              <a:sym typeface="Gill Sans" charset="0"/>
            </a:endParaRPr>
          </a:p>
        </p:txBody>
      </p:sp>
      <p:sp>
        <p:nvSpPr>
          <p:cNvPr id="7" name="Right Arrow 6"/>
          <p:cNvSpPr/>
          <p:nvPr/>
        </p:nvSpPr>
        <p:spPr bwMode="auto">
          <a:xfrm>
            <a:off x="1835696" y="2934816"/>
            <a:ext cx="576064" cy="350168"/>
          </a:xfrm>
          <a:prstGeom prst="rightArrow">
            <a:avLst/>
          </a:prstGeom>
          <a:blipFill dpi="0" rotWithShape="0">
            <a:blip r:embed="rId4"/>
            <a:srcRect/>
            <a:tile tx="0" ty="0" sx="100000" sy="100000" flip="none" algn="tl"/>
          </a:blipFill>
          <a:ln w="25400"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smtClean="0">
              <a:ln>
                <a:noFill/>
              </a:ln>
              <a:solidFill>
                <a:srgbClr val="000000"/>
              </a:solidFill>
              <a:effectLst/>
              <a:latin typeface="Gill Sans" charset="0"/>
              <a:sym typeface="Gill Sans" charset="0"/>
            </a:endParaRPr>
          </a:p>
        </p:txBody>
      </p:sp>
      <p:sp>
        <p:nvSpPr>
          <p:cNvPr id="8" name="Right Arrow 7"/>
          <p:cNvSpPr/>
          <p:nvPr/>
        </p:nvSpPr>
        <p:spPr bwMode="auto">
          <a:xfrm>
            <a:off x="1835696" y="5095056"/>
            <a:ext cx="576064" cy="350168"/>
          </a:xfrm>
          <a:prstGeom prst="rightArrow">
            <a:avLst/>
          </a:prstGeom>
          <a:blipFill dpi="0" rotWithShape="0">
            <a:blip r:embed="rId4"/>
            <a:srcRect/>
            <a:tile tx="0" ty="0" sx="100000" sy="100000" flip="none" algn="tl"/>
          </a:blipFill>
          <a:ln w="25400"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smtClean="0">
              <a:ln>
                <a:noFill/>
              </a:ln>
              <a:solidFill>
                <a:srgbClr val="000000"/>
              </a:solidFill>
              <a:effectLst/>
              <a:latin typeface="Gill Sans" charset="0"/>
              <a:sym typeface="Gill Sans" charset="0"/>
            </a:endParaRPr>
          </a:p>
        </p:txBody>
      </p:sp>
      <p:sp>
        <p:nvSpPr>
          <p:cNvPr id="9" name="TextBox 8"/>
          <p:cNvSpPr txBox="1"/>
          <p:nvPr/>
        </p:nvSpPr>
        <p:spPr>
          <a:xfrm>
            <a:off x="107504" y="2954440"/>
            <a:ext cx="1645905" cy="307777"/>
          </a:xfrm>
          <a:prstGeom prst="rect">
            <a:avLst/>
          </a:prstGeom>
          <a:noFill/>
        </p:spPr>
        <p:txBody>
          <a:bodyPr wrap="square" rtlCol="0">
            <a:spAutoFit/>
          </a:bodyPr>
          <a:lstStyle/>
          <a:p>
            <a:pPr algn="r"/>
            <a:r>
              <a:rPr lang="de-AT" sz="1400" dirty="0" smtClean="0">
                <a:solidFill>
                  <a:schemeClr val="bg1">
                    <a:lumMod val="85000"/>
                  </a:schemeClr>
                </a:solidFill>
                <a:latin typeface="Arial" pitchFamily="34" charset="0"/>
              </a:rPr>
              <a:t>Pagetable texture</a:t>
            </a:r>
            <a:endParaRPr lang="de-AT" sz="1400" dirty="0">
              <a:solidFill>
                <a:schemeClr val="bg1">
                  <a:lumMod val="85000"/>
                </a:schemeClr>
              </a:solidFill>
              <a:latin typeface="Arial" pitchFamily="34" charset="0"/>
            </a:endParaRPr>
          </a:p>
        </p:txBody>
      </p:sp>
      <p:sp>
        <p:nvSpPr>
          <p:cNvPr id="10" name="TextBox 9"/>
          <p:cNvSpPr txBox="1"/>
          <p:nvPr/>
        </p:nvSpPr>
        <p:spPr>
          <a:xfrm>
            <a:off x="107504" y="5115325"/>
            <a:ext cx="1645905" cy="307777"/>
          </a:xfrm>
          <a:prstGeom prst="rect">
            <a:avLst/>
          </a:prstGeom>
          <a:noFill/>
        </p:spPr>
        <p:txBody>
          <a:bodyPr wrap="square" rtlCol="0">
            <a:spAutoFit/>
          </a:bodyPr>
          <a:lstStyle/>
          <a:p>
            <a:pPr algn="r"/>
            <a:r>
              <a:rPr lang="de-AT" sz="1400" dirty="0" smtClean="0">
                <a:solidFill>
                  <a:schemeClr val="bg1">
                    <a:lumMod val="85000"/>
                  </a:schemeClr>
                </a:solidFill>
                <a:latin typeface="Arial" pitchFamily="34" charset="0"/>
              </a:rPr>
              <a:t>Physical texture</a:t>
            </a:r>
            <a:endParaRPr lang="de-AT" sz="1400" dirty="0">
              <a:solidFill>
                <a:schemeClr val="bg1">
                  <a:lumMod val="85000"/>
                </a:schemeClr>
              </a:solidFill>
              <a:latin typeface="Arial" pitchFamily="34" charset="0"/>
            </a:endParaRPr>
          </a:p>
        </p:txBody>
      </p:sp>
      <p:sp>
        <p:nvSpPr>
          <p:cNvPr id="11" name="TextBox 10"/>
          <p:cNvSpPr txBox="1"/>
          <p:nvPr/>
        </p:nvSpPr>
        <p:spPr>
          <a:xfrm>
            <a:off x="6804249" y="851460"/>
            <a:ext cx="2088232"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stored on disk</a:t>
            </a:r>
            <a:endParaRPr lang="de-AT" sz="1400" dirty="0">
              <a:solidFill>
                <a:schemeClr val="bg1">
                  <a:lumMod val="85000"/>
                </a:schemeClr>
              </a:solidFill>
              <a:latin typeface="Arial" pitchFamily="34" charset="0"/>
            </a:endParaRPr>
          </a:p>
        </p:txBody>
      </p:sp>
      <p:sp>
        <p:nvSpPr>
          <p:cNvPr id="12" name="TextBox 11"/>
          <p:cNvSpPr txBox="1"/>
          <p:nvPr/>
        </p:nvSpPr>
        <p:spPr>
          <a:xfrm>
            <a:off x="6804248" y="2955085"/>
            <a:ext cx="2088232"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stored on GPU</a:t>
            </a:r>
            <a:endParaRPr lang="de-AT" sz="1400" dirty="0">
              <a:solidFill>
                <a:schemeClr val="bg1">
                  <a:lumMod val="85000"/>
                </a:schemeClr>
              </a:solidFill>
              <a:latin typeface="Arial" pitchFamily="34" charset="0"/>
            </a:endParaRPr>
          </a:p>
        </p:txBody>
      </p:sp>
      <p:sp>
        <p:nvSpPr>
          <p:cNvPr id="13" name="TextBox 12"/>
          <p:cNvSpPr txBox="1"/>
          <p:nvPr/>
        </p:nvSpPr>
        <p:spPr>
          <a:xfrm>
            <a:off x="6804248" y="5115325"/>
            <a:ext cx="2088232" cy="307777"/>
          </a:xfrm>
          <a:prstGeom prst="rect">
            <a:avLst/>
          </a:prstGeom>
          <a:noFill/>
        </p:spPr>
        <p:txBody>
          <a:bodyPr wrap="square" rtlCol="0">
            <a:spAutoFit/>
          </a:bodyPr>
          <a:lstStyle/>
          <a:p>
            <a:r>
              <a:rPr lang="de-AT" sz="1400" dirty="0" smtClean="0">
                <a:solidFill>
                  <a:schemeClr val="bg1">
                    <a:lumMod val="85000"/>
                  </a:schemeClr>
                </a:solidFill>
                <a:latin typeface="Arial" pitchFamily="34" charset="0"/>
              </a:rPr>
              <a:t>stored on GPU</a:t>
            </a:r>
            <a:endParaRPr lang="de-AT" sz="1400" dirty="0">
              <a:solidFill>
                <a:schemeClr val="bg1">
                  <a:lumMod val="85000"/>
                </a:schemeClr>
              </a:solidFill>
              <a:latin typeface="Arial" pitchFamily="34" charset="0"/>
            </a:endParaRPr>
          </a:p>
        </p:txBody>
      </p:sp>
    </p:spTree>
    <p:extLst>
      <p:ext uri="{BB962C8B-B14F-4D97-AF65-F5344CB8AC3E}">
        <p14:creationId xmlns:p14="http://schemas.microsoft.com/office/powerpoint/2010/main" val="19278108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908720"/>
            <a:ext cx="8064896" cy="3416320"/>
          </a:xfrm>
          <a:prstGeom prst="rect">
            <a:avLst/>
          </a:prstGeom>
          <a:noFill/>
        </p:spPr>
        <p:txBody>
          <a:bodyPr wrap="square" rtlCol="0">
            <a:spAutoFit/>
          </a:bodyPr>
          <a:lstStyle/>
          <a:p>
            <a:pPr marL="285750" indent="-285750">
              <a:lnSpc>
                <a:spcPct val="150000"/>
              </a:lnSpc>
              <a:buFont typeface="Arial" pitchFamily="34" charset="0"/>
              <a:buChar char="•"/>
            </a:pPr>
            <a:r>
              <a:rPr lang="de-DE" sz="1600" dirty="0" smtClean="0">
                <a:solidFill>
                  <a:schemeClr val="accent1">
                    <a:lumMod val="90000"/>
                  </a:schemeClr>
                </a:solidFill>
                <a:latin typeface="Arial" pitchFamily="34" charset="0"/>
              </a:rPr>
              <a:t>Demo</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 30 GB point data</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 50 GB texture data</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965 images used for texturing</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41 textured models</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Point cloud consists of about 2 billion points</a:t>
            </a:r>
          </a:p>
          <a:p>
            <a:pPr marL="285750" indent="-285750">
              <a:lnSpc>
                <a:spcPct val="150000"/>
              </a:lnSpc>
              <a:buFont typeface="Arial" pitchFamily="34" charset="0"/>
              <a:buChar char="•"/>
            </a:pPr>
            <a:r>
              <a:rPr lang="de-DE" sz="1600" dirty="0" smtClean="0">
                <a:solidFill>
                  <a:schemeClr val="bg1">
                    <a:lumMod val="85000"/>
                  </a:schemeClr>
                </a:solidFill>
                <a:latin typeface="Arial" pitchFamily="34" charset="0"/>
              </a:rPr>
              <a:t>GPU with 3GB video RAM</a:t>
            </a:r>
          </a:p>
          <a:p>
            <a:pPr marL="285750" indent="-285750">
              <a:lnSpc>
                <a:spcPct val="150000"/>
              </a:lnSpc>
              <a:buFont typeface="Arial" pitchFamily="34" charset="0"/>
              <a:buChar char="•"/>
            </a:pPr>
            <a:endParaRPr lang="de-DE" sz="1600" dirty="0" smtClean="0">
              <a:solidFill>
                <a:schemeClr val="bg1">
                  <a:lumMod val="85000"/>
                </a:schemeClr>
              </a:solidFill>
              <a:latin typeface="Arial" pitchFamily="34" charset="0"/>
            </a:endParaRPr>
          </a:p>
          <a:p>
            <a:pPr marL="285750" indent="-285750">
              <a:lnSpc>
                <a:spcPct val="150000"/>
              </a:lnSpc>
              <a:buFont typeface="Arial" pitchFamily="34" charset="0"/>
              <a:buChar char="•"/>
            </a:pPr>
            <a:endParaRPr lang="de-DE" sz="1600" dirty="0">
              <a:solidFill>
                <a:schemeClr val="bg1">
                  <a:lumMod val="85000"/>
                </a:schemeClr>
              </a:solidFill>
              <a:latin typeface="Arial" pitchFamily="34" charset="0"/>
            </a:endParaRPr>
          </a:p>
        </p:txBody>
      </p:sp>
    </p:spTree>
    <p:extLst>
      <p:ext uri="{BB962C8B-B14F-4D97-AF65-F5344CB8AC3E}">
        <p14:creationId xmlns:p14="http://schemas.microsoft.com/office/powerpoint/2010/main" val="38323800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el &amp; Untertitel">
  <a:themeElements>
    <a:clrScheme name="Titel &amp; Unt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amp; Untertitel">
      <a:majorFont>
        <a:latin typeface="Gill Sans"/>
        <a:ea typeface=""/>
        <a:cs typeface=""/>
      </a:majorFont>
      <a:minorFont>
        <a:latin typeface="Gill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el &amp; Unt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831</Words>
  <Characters>0</Characters>
  <Application>Microsoft Office PowerPoint</Application>
  <PresentationFormat>On-screen Show (4:3)</PresentationFormat>
  <Lines>0</Lines>
  <Paragraphs>51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1_Titel &amp; Untertitel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Irmi</dc:creator>
  <cp:lastModifiedBy>Claus Scheiblauer</cp:lastModifiedBy>
  <cp:revision>211</cp:revision>
  <cp:lastPrinted>2011-05-26T14:21:53Z</cp:lastPrinted>
  <dcterms:modified xsi:type="dcterms:W3CDTF">2012-11-05T16:32:29Z</dcterms:modified>
</cp:coreProperties>
</file>